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4" r:id="rId2"/>
    <p:sldId id="263" r:id="rId3"/>
    <p:sldId id="257" r:id="rId4"/>
    <p:sldId id="258" r:id="rId5"/>
    <p:sldId id="273" r:id="rId6"/>
    <p:sldId id="281" r:id="rId7"/>
    <p:sldId id="282" r:id="rId8"/>
    <p:sldId id="283" r:id="rId9"/>
    <p:sldId id="285" r:id="rId10"/>
    <p:sldId id="287" r:id="rId11"/>
    <p:sldId id="288" r:id="rId12"/>
    <p:sldId id="289" r:id="rId13"/>
    <p:sldId id="290" r:id="rId14"/>
    <p:sldId id="272"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5D4AA5-DD47-4642-A5EB-146F80017409}" type="datetimeFigureOut">
              <a:rPr lang="es-MX" smtClean="0"/>
              <a:t>24/03/2014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8C9ED4-C2D6-42D5-BACE-04C721F185F8}" type="slidenum">
              <a:rPr lang="es-MX" smtClean="0"/>
              <a:t>‹Nº›</a:t>
            </a:fld>
            <a:endParaRPr lang="es-MX"/>
          </a:p>
        </p:txBody>
      </p:sp>
    </p:spTree>
    <p:extLst>
      <p:ext uri="{BB962C8B-B14F-4D97-AF65-F5344CB8AC3E}">
        <p14:creationId xmlns:p14="http://schemas.microsoft.com/office/powerpoint/2010/main" val="156664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FUNDAMENTO%20DE%20LA%20PRIMERA%20CLASIFICACION.docx"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TIPOS%20DE%20EXTRADICION%20Y%20SU%20PROCEDIMIENTO.docx"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616375"/>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r>
              <a:rPr lang="es-MX" sz="2800" b="1" dirty="0" smtClean="0">
                <a:solidFill>
                  <a:prstClr val="black"/>
                </a:solidFill>
                <a:latin typeface="Arial" pitchFamily="34" charset="0"/>
                <a:cs typeface="Arial" pitchFamily="34" charset="0"/>
              </a:rPr>
              <a:t>Tema:  </a:t>
            </a:r>
            <a:r>
              <a:rPr lang="es-MX" sz="2800" b="1" dirty="0" smtClean="0">
                <a:latin typeface="Arial" pitchFamily="34" charset="0"/>
                <a:cs typeface="Arial" pitchFamily="34" charset="0"/>
              </a:rPr>
              <a:t>2.1 </a:t>
            </a:r>
            <a:r>
              <a:rPr lang="es-MX" sz="2800" b="1" dirty="0">
                <a:latin typeface="Arial" pitchFamily="34" charset="0"/>
                <a:cs typeface="Arial" pitchFamily="34" charset="0"/>
              </a:rPr>
              <a:t>Definición</a:t>
            </a:r>
          </a:p>
          <a:p>
            <a:r>
              <a:rPr lang="es-MX" sz="2800" b="1" dirty="0">
                <a:latin typeface="Arial" pitchFamily="34" charset="0"/>
                <a:cs typeface="Arial" pitchFamily="34" charset="0"/>
              </a:rPr>
              <a:t>           </a:t>
            </a:r>
            <a:r>
              <a:rPr lang="es-MX" sz="2800" b="1" dirty="0" smtClean="0">
                <a:latin typeface="Arial" pitchFamily="34" charset="0"/>
                <a:cs typeface="Arial" pitchFamily="34" charset="0"/>
              </a:rPr>
              <a:t> 2.2 </a:t>
            </a:r>
            <a:r>
              <a:rPr lang="es-MX" sz="2800" b="1" dirty="0">
                <a:latin typeface="Arial" pitchFamily="34" charset="0"/>
                <a:cs typeface="Arial" pitchFamily="34" charset="0"/>
              </a:rPr>
              <a:t>Clasificación </a:t>
            </a:r>
          </a:p>
          <a:p>
            <a:pPr algn="ct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Sonia Reynoso Trejo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Pergamino vertical"/>
          <p:cNvSpPr/>
          <p:nvPr/>
        </p:nvSpPr>
        <p:spPr>
          <a:xfrm>
            <a:off x="0" y="260648"/>
            <a:ext cx="9215437" cy="6486281"/>
          </a:xfrm>
          <a:prstGeom prst="verticalScroll">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2" name="1 CuadroTexto"/>
          <p:cNvSpPr txBox="1">
            <a:spLocks noChangeArrowheads="1"/>
          </p:cNvSpPr>
          <p:nvPr/>
        </p:nvSpPr>
        <p:spPr bwMode="auto">
          <a:xfrm>
            <a:off x="998403" y="404664"/>
            <a:ext cx="2857500" cy="3693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algn="just"/>
            <a:r>
              <a:rPr lang="es-ES_tradnl" b="1" dirty="0" smtClean="0"/>
              <a:t>EXTRADICIÓN DEFINITIVA </a:t>
            </a:r>
            <a:endParaRPr lang="es-ES_tradnl" b="1" dirty="0"/>
          </a:p>
        </p:txBody>
      </p:sp>
      <p:sp>
        <p:nvSpPr>
          <p:cNvPr id="4" name="3 CuadroTexto"/>
          <p:cNvSpPr txBox="1">
            <a:spLocks noChangeArrowheads="1"/>
          </p:cNvSpPr>
          <p:nvPr/>
        </p:nvSpPr>
        <p:spPr bwMode="auto">
          <a:xfrm>
            <a:off x="4590594" y="404664"/>
            <a:ext cx="3454102" cy="3693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s-ES_tradnl" b="1" dirty="0" smtClean="0"/>
              <a:t>EXTRADICIÓN TEMPORAL </a:t>
            </a:r>
            <a:endParaRPr lang="es-ES_tradnl" b="1" dirty="0"/>
          </a:p>
        </p:txBody>
      </p:sp>
      <p:sp>
        <p:nvSpPr>
          <p:cNvPr id="5" name="4 CuadroTexto"/>
          <p:cNvSpPr txBox="1">
            <a:spLocks noChangeArrowheads="1"/>
          </p:cNvSpPr>
          <p:nvPr/>
        </p:nvSpPr>
        <p:spPr bwMode="auto">
          <a:xfrm>
            <a:off x="959510" y="827897"/>
            <a:ext cx="2994670" cy="1754326"/>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wrap="square">
            <a:spAutoFit/>
          </a:bodyPr>
          <a:lstStyle/>
          <a:p>
            <a:pPr algn="just"/>
            <a:r>
              <a:rPr lang="es-ES_tradnl" dirty="0" smtClean="0"/>
              <a:t>Cuando las exigencias o los requisitos legales son debidamente cumplidos y no existe obstáculo   para llevar a cabo la extradición del  individuo </a:t>
            </a:r>
            <a:endParaRPr lang="es-ES_tradnl" dirty="0"/>
          </a:p>
        </p:txBody>
      </p:sp>
      <p:sp>
        <p:nvSpPr>
          <p:cNvPr id="6" name="5 CuadroTexto"/>
          <p:cNvSpPr txBox="1">
            <a:spLocks noChangeArrowheads="1"/>
          </p:cNvSpPr>
          <p:nvPr/>
        </p:nvSpPr>
        <p:spPr bwMode="auto">
          <a:xfrm>
            <a:off x="4286251" y="980728"/>
            <a:ext cx="4102173" cy="3693319"/>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wrap="square">
            <a:spAutoFit/>
          </a:bodyPr>
          <a:lstStyle/>
          <a:p>
            <a:pPr algn="just"/>
            <a:r>
              <a:rPr lang="es-ES_tradnl" dirty="0" smtClean="0"/>
              <a:t>«la parte requerida podrá entregar temporalmente a una persona que haya recibido una sentencia condenatoria en la parte requerida con el fin de que esta persona pueda ser procesada en la parte requirente,   antes o durante el cumplimiento de la sentencia de la parte requerida, la persona asi entregada, deberá permanecer en custodia en la parte requirente y deberá ser devuelta a la parte requerida al termino del proceso, de conformidad con las condiciones determinadas por acuerdo de las partes. </a:t>
            </a:r>
            <a:endParaRPr lang="es-ES_tradnl" dirty="0"/>
          </a:p>
        </p:txBody>
      </p:sp>
      <p:sp>
        <p:nvSpPr>
          <p:cNvPr id="3" name="2 CuadroTexto"/>
          <p:cNvSpPr txBox="1"/>
          <p:nvPr/>
        </p:nvSpPr>
        <p:spPr>
          <a:xfrm>
            <a:off x="1140295" y="3749457"/>
            <a:ext cx="2843645" cy="3108543"/>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marL="342900" indent="-342900" algn="just">
              <a:buFont typeface="+mj-lt"/>
              <a:buAutoNum type="arabicPeriod"/>
            </a:pPr>
            <a:r>
              <a:rPr lang="es-MX" sz="1400" dirty="0" smtClean="0"/>
              <a:t>Si la persona es absuelta en la parte requirente, el tiempo que haya permanecido en prisión en la parte requirente , será abonado en el cumplimiento de su sentencia en la parte requerida</a:t>
            </a:r>
          </a:p>
          <a:p>
            <a:pPr marL="342900" indent="-342900" algn="just">
              <a:buFont typeface="+mj-lt"/>
              <a:buAutoNum type="arabicPeriod"/>
            </a:pPr>
            <a:r>
              <a:rPr lang="es-MX" sz="1400" dirty="0" smtClean="0"/>
              <a:t>Si resulta culpable en el Estado requirente, será devuelta a la parte requerida para que termine de cumplir su condena, una  vez cumplida será remitida a la parte requirente para que cumpla su nueva condena </a:t>
            </a:r>
            <a:endParaRPr lang="es-MX" sz="1400" dirty="0"/>
          </a:p>
        </p:txBody>
      </p:sp>
      <p:sp>
        <p:nvSpPr>
          <p:cNvPr id="10" name="9 Flecha izquierda"/>
          <p:cNvSpPr/>
          <p:nvPr/>
        </p:nvSpPr>
        <p:spPr>
          <a:xfrm>
            <a:off x="3855903" y="4725144"/>
            <a:ext cx="430348" cy="359791"/>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MX" dirty="0"/>
          </a:p>
        </p:txBody>
      </p:sp>
      <p:pic>
        <p:nvPicPr>
          <p:cNvPr id="16" name="Picture 15" descr="E:\EXTRADICION PTM\descarga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5507" y="-18569"/>
            <a:ext cx="936104" cy="84646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descr="E:\EXTRADICION PTM\images (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2582223"/>
            <a:ext cx="2232248" cy="1167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30822"/>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edge">
                                      <p:cBhvr>
                                        <p:cTn id="15" dur="2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50" presetClass="entr" presetSubtype="0" decel="10000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strVal val="#ppt_w+.3"/>
                                          </p:val>
                                        </p:tav>
                                        <p:tav tm="100000">
                                          <p:val>
                                            <p:strVal val="#ppt_w"/>
                                          </p:val>
                                        </p:tav>
                                      </p:tavLst>
                                    </p:anim>
                                    <p:anim calcmode="lin" valueType="num">
                                      <p:cBhvr>
                                        <p:cTn id="21" dur="1000" fill="hold"/>
                                        <p:tgtEl>
                                          <p:spTgt spid="5"/>
                                        </p:tgtEl>
                                        <p:attrNameLst>
                                          <p:attrName>ppt_h</p:attrName>
                                        </p:attrNameLst>
                                      </p:cBhvr>
                                      <p:tavLst>
                                        <p:tav tm="0">
                                          <p:val>
                                            <p:strVal val="#ppt_h"/>
                                          </p:val>
                                        </p:tav>
                                        <p:tav tm="100000">
                                          <p:val>
                                            <p:strVal val="#ppt_h"/>
                                          </p:val>
                                        </p:tav>
                                      </p:tavLst>
                                    </p:anim>
                                    <p:animEffect transition="in" filter="fade">
                                      <p:cBhvr>
                                        <p:cTn id="22" dur="1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Pergamino horizontal"/>
          <p:cNvSpPr/>
          <p:nvPr/>
        </p:nvSpPr>
        <p:spPr>
          <a:xfrm>
            <a:off x="251520" y="116632"/>
            <a:ext cx="8463855" cy="6552728"/>
          </a:xfrm>
          <a:prstGeom prst="horizontalScroll">
            <a:avLst/>
          </a:prstGeom>
          <a:solidFill>
            <a:schemeClr val="accent5">
              <a:lumMod val="40000"/>
              <a:lumOff val="60000"/>
            </a:schemeClr>
          </a:solidFill>
          <a:ln>
            <a:solidFill>
              <a:srgbClr val="1A1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3" name="2 Rectángulo"/>
          <p:cNvSpPr/>
          <p:nvPr/>
        </p:nvSpPr>
        <p:spPr>
          <a:xfrm>
            <a:off x="1187624" y="1026931"/>
            <a:ext cx="2808312" cy="70788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s-E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EXTRADICIÓN VOLUNTARIA  </a:t>
            </a:r>
          </a:p>
        </p:txBody>
      </p:sp>
      <p:sp>
        <p:nvSpPr>
          <p:cNvPr id="4" name="3 CuadroTexto"/>
          <p:cNvSpPr txBox="1"/>
          <p:nvPr/>
        </p:nvSpPr>
        <p:spPr>
          <a:xfrm>
            <a:off x="899592" y="1988840"/>
            <a:ext cx="3168352" cy="203132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just"/>
            <a:r>
              <a:rPr lang="es-MX" dirty="0" smtClean="0">
                <a:solidFill>
                  <a:schemeClr val="tx2">
                    <a:lumMod val="10000"/>
                  </a:schemeClr>
                </a:solidFill>
              </a:rPr>
              <a:t>La persona reclamada otorga su consentimiento para ser extraditada, de esta manera  la parte requerida puede conceder la extradición sin mayores tramites que los  necesarios para otorgarla. </a:t>
            </a:r>
            <a:endParaRPr lang="es-MX" dirty="0">
              <a:solidFill>
                <a:schemeClr val="tx2">
                  <a:lumMod val="10000"/>
                </a:schemeClr>
              </a:solidFill>
            </a:endParaRPr>
          </a:p>
        </p:txBody>
      </p:sp>
      <p:sp>
        <p:nvSpPr>
          <p:cNvPr id="5" name="4 Rectángulo"/>
          <p:cNvSpPr/>
          <p:nvPr/>
        </p:nvSpPr>
        <p:spPr>
          <a:xfrm>
            <a:off x="4644008" y="1026931"/>
            <a:ext cx="2808312" cy="70788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s-E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EXTRADICIÓN DE TRANSITO </a:t>
            </a:r>
          </a:p>
        </p:txBody>
      </p:sp>
      <p:sp>
        <p:nvSpPr>
          <p:cNvPr id="6" name="5 CuadroTexto"/>
          <p:cNvSpPr txBox="1"/>
          <p:nvPr/>
        </p:nvSpPr>
        <p:spPr>
          <a:xfrm>
            <a:off x="4463988" y="1988840"/>
            <a:ext cx="3168352" cy="203132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just"/>
            <a:r>
              <a:rPr lang="es-MX" dirty="0" smtClean="0">
                <a:solidFill>
                  <a:schemeClr val="tx2">
                    <a:lumMod val="10000"/>
                  </a:schemeClr>
                </a:solidFill>
              </a:rPr>
              <a:t>Se presenta cuando un tercer Estado otorga permiso para el paso  por su territorio de un individuo presunto responsable de un delito para que sea trasladado del Estado requerido, al Estado requirente. </a:t>
            </a:r>
          </a:p>
        </p:txBody>
      </p:sp>
      <p:pic>
        <p:nvPicPr>
          <p:cNvPr id="11" name="Picture 6" descr="E:\EXTRADICION PTM\ye-gon-apelac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9371" y="4196520"/>
            <a:ext cx="2584291" cy="1561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0436734"/>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043607" y="2420887"/>
            <a:ext cx="7128023" cy="2585323"/>
          </a:xfrm>
          <a:prstGeom prst="rect">
            <a:avLst/>
          </a:prstGeom>
          <a:gradFill rotWithShape="1">
            <a:gsLst>
              <a:gs pos="0">
                <a:schemeClr val="folHlink"/>
              </a:gs>
              <a:gs pos="100000">
                <a:srgbClr val="FF6699"/>
              </a:gs>
            </a:gsLst>
            <a:path path="rect">
              <a:fillToRect r="100000" b="100000"/>
            </a:path>
          </a:gradFill>
          <a:ln w="9525">
            <a:noFill/>
            <a:miter lim="800000"/>
            <a:headEnd/>
            <a:tailEnd/>
          </a:ln>
        </p:spPr>
        <p:txBody>
          <a:bodyPr wrap="square">
            <a:spAutoFit/>
          </a:bodyPr>
          <a:lstStyle/>
          <a:p>
            <a:pPr algn="ctr">
              <a:spcBef>
                <a:spcPct val="50000"/>
              </a:spcBef>
            </a:pPr>
            <a:r>
              <a:rPr lang="es-ES" altLang="ko-KR" sz="3600" b="1" dirty="0" smtClean="0">
                <a:ea typeface="굴림" pitchFamily="34" charset="-127"/>
              </a:rPr>
              <a:t>EXTRADICIÓN ESPONTÁNEA </a:t>
            </a:r>
          </a:p>
          <a:p>
            <a:pPr algn="just">
              <a:spcBef>
                <a:spcPct val="50000"/>
              </a:spcBef>
            </a:pPr>
            <a:r>
              <a:rPr lang="es-ES" sz="3600" dirty="0" smtClean="0">
                <a:ea typeface="굴림" pitchFamily="34" charset="-127"/>
              </a:rPr>
              <a:t>Consiste en el ofrecimiento de la extradición por parte del Estado supuesto reclamado. </a:t>
            </a:r>
          </a:p>
        </p:txBody>
      </p:sp>
    </p:spTree>
    <p:extLst>
      <p:ext uri="{BB962C8B-B14F-4D97-AF65-F5344CB8AC3E}">
        <p14:creationId xmlns:p14="http://schemas.microsoft.com/office/powerpoint/2010/main" val="820881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Pergamino vertical"/>
          <p:cNvSpPr/>
          <p:nvPr/>
        </p:nvSpPr>
        <p:spPr>
          <a:xfrm>
            <a:off x="258763" y="214313"/>
            <a:ext cx="8715375" cy="6245225"/>
          </a:xfrm>
          <a:prstGeom prst="vertic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solidFill>
                <a:srgbClr val="1A1600"/>
              </a:solidFill>
            </a:endParaRPr>
          </a:p>
        </p:txBody>
      </p:sp>
      <p:sp>
        <p:nvSpPr>
          <p:cNvPr id="4" name="3 CuadroTexto"/>
          <p:cNvSpPr txBox="1">
            <a:spLocks noChangeArrowheads="1"/>
          </p:cNvSpPr>
          <p:nvPr/>
        </p:nvSpPr>
        <p:spPr bwMode="auto">
          <a:xfrm>
            <a:off x="1835696" y="2000250"/>
            <a:ext cx="6093867" cy="3970318"/>
          </a:xfrm>
          <a:prstGeom prst="rect">
            <a:avLst/>
          </a:prstGeom>
          <a:noFill/>
          <a:ln w="9525">
            <a:noFill/>
            <a:miter lim="800000"/>
            <a:headEnd/>
            <a:tailEnd/>
          </a:ln>
        </p:spPr>
        <p:txBody>
          <a:bodyPr wrap="square">
            <a:spAutoFit/>
          </a:bodyPr>
          <a:lstStyle/>
          <a:p>
            <a:pPr marL="285750" indent="-285750" algn="just">
              <a:buFont typeface="Wingdings" pitchFamily="2" charset="2"/>
              <a:buChar char="ü"/>
            </a:pPr>
            <a:r>
              <a:rPr lang="es-ES_tradnl" dirty="0" smtClean="0"/>
              <a:t>Es la entrega de un individuo que ya fue Extraditado  pero es solicitado por un tercer Estado por un delito diferente por el cual fue extraditado la primera vez (Doble extradición).</a:t>
            </a:r>
          </a:p>
          <a:p>
            <a:pPr marL="285750" indent="-285750" algn="just">
              <a:buFont typeface="Wingdings" pitchFamily="2" charset="2"/>
              <a:buChar char="ü"/>
            </a:pPr>
            <a:r>
              <a:rPr lang="es-ES_tradnl" dirty="0" smtClean="0"/>
              <a:t>El Estado requirente se convierte en el Estado requerido por otro {Estado el cual solicita al individuo para llevar a cabo un nuevo proceso  en su contra. </a:t>
            </a:r>
          </a:p>
          <a:p>
            <a:pPr marL="285750" indent="-285750" algn="just">
              <a:buFont typeface="Wingdings" pitchFamily="2" charset="2"/>
              <a:buChar char="ü"/>
            </a:pPr>
            <a:r>
              <a:rPr lang="es-ES_tradnl" dirty="0" smtClean="0"/>
              <a:t>La extradición no puede concederse sin la autorización del primer Estado que primeramente concedió la extradición , este Estado puede exigir que se le envié la documentación necesaria, así como la declaración del individuo en la cual diga si acepta o no la reextradicion. (que la persona reclamada no sea procesada por el mismo delito por el que originalmente   fue extraditada. </a:t>
            </a:r>
          </a:p>
        </p:txBody>
      </p:sp>
      <p:sp>
        <p:nvSpPr>
          <p:cNvPr id="5" name="4 CuadroTexto"/>
          <p:cNvSpPr txBox="1"/>
          <p:nvPr/>
        </p:nvSpPr>
        <p:spPr>
          <a:xfrm>
            <a:off x="3071812" y="971436"/>
            <a:ext cx="3285976"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b="1" dirty="0" smtClean="0"/>
              <a:t>REEXTRADICIÓN </a:t>
            </a:r>
            <a:endParaRPr lang="es-MX" b="1" dirty="0"/>
          </a:p>
        </p:txBody>
      </p:sp>
      <p:pic>
        <p:nvPicPr>
          <p:cNvPr id="7" name="Picture 3" descr="E:\EXTRADICION PTM\187590_net_asturias1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490810">
            <a:off x="744307" y="5490648"/>
            <a:ext cx="1475656" cy="95984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210276"/>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2492990"/>
          </a:xfrm>
          <a:prstGeom prst="rect">
            <a:avLst/>
          </a:prstGeom>
          <a:noFill/>
        </p:spPr>
        <p:txBody>
          <a:bodyPr wrap="square" rtlCol="0">
            <a:spAutoFit/>
          </a:bodyPr>
          <a:lstStyle/>
          <a:p>
            <a:pPr algn="ctr"/>
            <a:r>
              <a:rPr lang="es-MX" sz="3600" b="1" dirty="0" smtClean="0">
                <a:latin typeface="Agency FB" pitchFamily="34" charset="0"/>
                <a:cs typeface="Arial" pitchFamily="34" charset="0"/>
              </a:rPr>
              <a:t>Bibliografía</a:t>
            </a:r>
          </a:p>
          <a:p>
            <a:pPr marL="457200" indent="-457200" algn="just">
              <a:buFont typeface="Wingdings" pitchFamily="2" charset="2"/>
              <a:buChar char="ü"/>
            </a:pPr>
            <a:r>
              <a:rPr lang="es-MX" sz="2400" b="1" dirty="0" smtClean="0">
                <a:latin typeface="Agency FB" pitchFamily="34" charset="0"/>
                <a:cs typeface="Arial" pitchFamily="34" charset="0"/>
              </a:rPr>
              <a:t>Colín Sánchez Guillermo. (1993). Procedimientos para la Extradición. </a:t>
            </a:r>
            <a:r>
              <a:rPr lang="es-MX" sz="2400" b="1" dirty="0">
                <a:latin typeface="Agency FB" pitchFamily="34" charset="0"/>
                <a:cs typeface="Arial" pitchFamily="34" charset="0"/>
              </a:rPr>
              <a:t>México : </a:t>
            </a:r>
            <a:r>
              <a:rPr lang="es-MX" sz="2400" b="1" dirty="0" smtClean="0">
                <a:latin typeface="Agency FB" pitchFamily="34" charset="0"/>
                <a:cs typeface="Arial" pitchFamily="34" charset="0"/>
              </a:rPr>
              <a:t>Porrúa.</a:t>
            </a:r>
            <a:endParaRPr lang="es-MX" sz="2400" b="1" dirty="0">
              <a:latin typeface="Agency FB" pitchFamily="34" charset="0"/>
              <a:cs typeface="Arial" pitchFamily="34" charset="0"/>
            </a:endParaRPr>
          </a:p>
          <a:p>
            <a:pPr marL="457200" indent="-457200" algn="just">
              <a:buFont typeface="Wingdings" pitchFamily="2" charset="2"/>
              <a:buChar char="ü"/>
            </a:pPr>
            <a:r>
              <a:rPr lang="es-ES" sz="2400" b="1" dirty="0" smtClean="0">
                <a:latin typeface="Agency FB" pitchFamily="34" charset="0"/>
              </a:rPr>
              <a:t>Constitución Política de los Estados Unidos Mexicanos (2013): Anaya </a:t>
            </a:r>
            <a:r>
              <a:rPr lang="es-ES" sz="2400" b="1" dirty="0" smtClean="0"/>
              <a:t> </a:t>
            </a:r>
            <a:endParaRPr lang="es-MX" sz="2400" b="1" dirty="0">
              <a:latin typeface="Agency FB" pitchFamily="34" charset="0"/>
            </a:endParaRPr>
          </a:p>
          <a:p>
            <a:pPr marL="457200" indent="-457200" algn="just">
              <a:buFont typeface="Wingdings" pitchFamily="2" charset="2"/>
              <a:buChar char="ü"/>
            </a:pPr>
            <a:r>
              <a:rPr lang="es-MX" sz="2400" b="1" dirty="0">
                <a:latin typeface="Agency FB" pitchFamily="34" charset="0"/>
              </a:rPr>
              <a:t>Código </a:t>
            </a:r>
            <a:r>
              <a:rPr lang="es-MX" sz="2400" b="1" dirty="0" smtClean="0">
                <a:latin typeface="Agency FB" pitchFamily="34" charset="0"/>
              </a:rPr>
              <a:t>Penal  </a:t>
            </a:r>
            <a:r>
              <a:rPr lang="es-MX" sz="2400" b="1" dirty="0">
                <a:latin typeface="Agency FB" pitchFamily="34" charset="0"/>
              </a:rPr>
              <a:t>para el Estado de Hidalgo(2013). </a:t>
            </a:r>
            <a:r>
              <a:rPr lang="es-MX" sz="2400" b="1" dirty="0" smtClean="0">
                <a:latin typeface="Agency FB" pitchFamily="34" charset="0"/>
              </a:rPr>
              <a:t>Cajica  </a:t>
            </a:r>
            <a:endParaRPr lang="es-MX" sz="2400" dirty="0"/>
          </a:p>
          <a:p>
            <a:pPr algn="ctr"/>
            <a:endParaRPr lang="es-MX" sz="2400" b="1" dirty="0" smtClean="0">
              <a:latin typeface="Agency FB"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16632"/>
            <a:ext cx="8208663" cy="5355312"/>
          </a:xfrm>
          <a:prstGeom prst="rect">
            <a:avLst/>
          </a:prstGeom>
          <a:noFill/>
        </p:spPr>
        <p:txBody>
          <a:bodyPr wrap="square" rtlCol="0">
            <a:spAutoFit/>
          </a:bodyPr>
          <a:lstStyle/>
          <a:p>
            <a:r>
              <a:rPr lang="es-MX" sz="2800" b="1" dirty="0" smtClean="0">
                <a:latin typeface="Arial" pitchFamily="34" charset="0"/>
                <a:cs typeface="Arial" pitchFamily="34" charset="0"/>
              </a:rPr>
              <a:t>Tema:                  LA EXTRADICIÓN</a:t>
            </a:r>
            <a:endParaRPr lang="es-MX" sz="2800" b="1" dirty="0">
              <a:latin typeface="Arial" pitchFamily="34" charset="0"/>
              <a:cs typeface="Arial" pitchFamily="34" charset="0"/>
            </a:endParaRPr>
          </a:p>
          <a:p>
            <a:pPr algn="just"/>
            <a:r>
              <a:rPr lang="es-MX" sz="2000" b="1" dirty="0" smtClean="0">
                <a:latin typeface="Arial" pitchFamily="34" charset="0"/>
                <a:cs typeface="Arial" pitchFamily="34" charset="0"/>
              </a:rPr>
              <a:t>Resumen</a:t>
            </a:r>
          </a:p>
          <a:p>
            <a:pPr algn="just"/>
            <a:r>
              <a:rPr lang="es-MX" sz="1400" dirty="0" smtClean="0">
                <a:latin typeface="Arial" pitchFamily="34" charset="0"/>
                <a:cs typeface="Arial" pitchFamily="34" charset="0"/>
              </a:rPr>
              <a:t>A lo largo de la historia, la extradición a tenido diferentes cambios, mismos que fueron evolucionando con las necesidades de la sociedad. Es así como se ha ido observando una clasificación par cada caso respectivo en el que se encuentre el sujeto que cometió el delito, basándose en principios y fundamentos legales, que han hecho de la extradición un acto penalmente correcto. </a:t>
            </a:r>
          </a:p>
          <a:p>
            <a:pPr algn="just"/>
            <a:endParaRPr lang="es-MX" sz="1400" b="1" dirty="0" smtClean="0">
              <a:latin typeface="Arial" pitchFamily="34" charset="0"/>
              <a:cs typeface="Arial" pitchFamily="34" charset="0"/>
            </a:endParaRPr>
          </a:p>
          <a:p>
            <a:pPr algn="just"/>
            <a:r>
              <a:rPr lang="es-MX" sz="2000" b="1" dirty="0" smtClean="0">
                <a:latin typeface="Arial" pitchFamily="34" charset="0"/>
                <a:cs typeface="Arial" pitchFamily="34" charset="0"/>
              </a:rPr>
              <a:t>Abstract</a:t>
            </a:r>
            <a:endParaRPr lang="es-MX" sz="2000" dirty="0" smtClean="0">
              <a:latin typeface="Arial" pitchFamily="34" charset="0"/>
              <a:cs typeface="Arial" pitchFamily="34" charset="0"/>
            </a:endParaRPr>
          </a:p>
          <a:p>
            <a:pPr algn="just"/>
            <a:r>
              <a:rPr lang="en-US" sz="1400" dirty="0">
                <a:latin typeface="Arial" pitchFamily="34" charset="0"/>
                <a:cs typeface="Arial" pitchFamily="34" charset="0"/>
              </a:rPr>
              <a:t>Throughout history, the extradition had different procedures, which themselves evolved with the needs of society. Thus it has been observing a pair each respective classification case where the subject who committed the crime, based on legal principles and foundations that have made the correct criminal extradition act are.</a:t>
            </a:r>
            <a:endParaRPr lang="es-MX" sz="1400" dirty="0">
              <a:latin typeface="Arial" pitchFamily="34" charset="0"/>
              <a:cs typeface="Arial" pitchFamily="34" charset="0"/>
            </a:endParaRPr>
          </a:p>
          <a:p>
            <a:pPr algn="just"/>
            <a:r>
              <a:rPr lang="es-MX" sz="2000" b="1" dirty="0" smtClean="0">
                <a:latin typeface="Arial" pitchFamily="34" charset="0"/>
                <a:cs typeface="Arial" pitchFamily="34" charset="0"/>
              </a:rPr>
              <a:t>Palabras </a:t>
            </a:r>
            <a:r>
              <a:rPr lang="es-MX" sz="2000" b="1" dirty="0">
                <a:latin typeface="Arial" pitchFamily="34" charset="0"/>
                <a:cs typeface="Arial" pitchFamily="34" charset="0"/>
              </a:rPr>
              <a:t>clave</a:t>
            </a:r>
            <a:r>
              <a:rPr lang="es-MX" sz="2000" b="1" dirty="0" smtClean="0">
                <a:latin typeface="Arial" pitchFamily="34" charset="0"/>
                <a:cs typeface="Arial" pitchFamily="34" charset="0"/>
              </a:rPr>
              <a:t>:</a:t>
            </a:r>
            <a:endParaRPr lang="es-MX" sz="2000" b="1" dirty="0">
              <a:latin typeface="Arial" pitchFamily="34" charset="0"/>
              <a:cs typeface="Arial" pitchFamily="34" charset="0"/>
            </a:endParaRPr>
          </a:p>
          <a:p>
            <a:pPr marL="342900" indent="-342900" algn="just">
              <a:buFont typeface="Arial" pitchFamily="34" charset="0"/>
              <a:buChar char="•"/>
            </a:pPr>
            <a:r>
              <a:rPr lang="es-MX" sz="1200" dirty="0" smtClean="0">
                <a:latin typeface="Arial" pitchFamily="34" charset="0"/>
                <a:cs typeface="Arial" pitchFamily="34" charset="0"/>
              </a:rPr>
              <a:t>Extradición </a:t>
            </a:r>
          </a:p>
          <a:p>
            <a:pPr marL="342900" indent="-342900" algn="just">
              <a:buFont typeface="Arial" pitchFamily="34" charset="0"/>
              <a:buChar char="•"/>
            </a:pPr>
            <a:r>
              <a:rPr lang="es-MX" sz="1200" dirty="0" smtClean="0">
                <a:latin typeface="Arial" pitchFamily="34" charset="0"/>
                <a:cs typeface="Arial" pitchFamily="34" charset="0"/>
              </a:rPr>
              <a:t>Estado</a:t>
            </a:r>
          </a:p>
          <a:p>
            <a:pPr marL="342900" indent="-342900" algn="just">
              <a:buFont typeface="Arial" pitchFamily="34" charset="0"/>
              <a:buChar char="•"/>
            </a:pPr>
            <a:r>
              <a:rPr lang="es-MX" sz="1200" dirty="0" smtClean="0">
                <a:latin typeface="Arial" pitchFamily="34" charset="0"/>
                <a:cs typeface="Arial" pitchFamily="34" charset="0"/>
              </a:rPr>
              <a:t>Delito </a:t>
            </a:r>
          </a:p>
          <a:p>
            <a:pPr marL="342900" indent="-342900" algn="just">
              <a:buFont typeface="Arial" pitchFamily="34" charset="0"/>
              <a:buChar char="•"/>
            </a:pPr>
            <a:r>
              <a:rPr lang="es-MX" sz="1200" dirty="0" smtClean="0">
                <a:latin typeface="Arial" pitchFamily="34" charset="0"/>
                <a:cs typeface="Arial" pitchFamily="34" charset="0"/>
              </a:rPr>
              <a:t>Procedimiento </a:t>
            </a:r>
            <a:endParaRPr lang="es-MX" sz="2000" b="1" dirty="0" smtClean="0">
              <a:latin typeface="Arial" pitchFamily="34" charset="0"/>
              <a:cs typeface="Arial" pitchFamily="34" charset="0"/>
            </a:endParaRPr>
          </a:p>
          <a:p>
            <a:pPr algn="just"/>
            <a:r>
              <a:rPr lang="es-MX" sz="1600" b="1" dirty="0">
                <a:latin typeface="Arial" pitchFamily="34" charset="0"/>
                <a:cs typeface="Arial" pitchFamily="34" charset="0"/>
              </a:rPr>
              <a:t>K</a:t>
            </a:r>
            <a:r>
              <a:rPr lang="es-MX" sz="1600" b="1" dirty="0" smtClean="0">
                <a:latin typeface="Arial" pitchFamily="34" charset="0"/>
                <a:cs typeface="Arial" pitchFamily="34" charset="0"/>
              </a:rPr>
              <a:t>eywords</a:t>
            </a:r>
            <a:endParaRPr lang="es-MX" sz="1600" b="1" dirty="0">
              <a:latin typeface="Arial" pitchFamily="34" charset="0"/>
              <a:cs typeface="Arial" pitchFamily="34" charset="0"/>
            </a:endParaRPr>
          </a:p>
          <a:p>
            <a:pPr algn="just"/>
            <a:endParaRPr lang="es-ES" sz="1600" b="1" dirty="0" smtClean="0">
              <a:latin typeface="Arial" pitchFamily="34" charset="0"/>
              <a:cs typeface="Arial" pitchFamily="34" charset="0"/>
            </a:endParaRPr>
          </a:p>
          <a:p>
            <a:pPr marL="285750" indent="-285750" algn="just">
              <a:buFont typeface="Arial" pitchFamily="34" charset="0"/>
              <a:buChar char="•"/>
            </a:pPr>
            <a:r>
              <a:rPr lang="en-US" sz="1200" dirty="0" smtClean="0">
                <a:latin typeface="Arial" pitchFamily="34" charset="0"/>
                <a:cs typeface="Arial" pitchFamily="34" charset="0"/>
              </a:rPr>
              <a:t>Extradition </a:t>
            </a:r>
          </a:p>
          <a:p>
            <a:pPr marL="285750" indent="-285750" algn="just">
              <a:buFont typeface="Arial" pitchFamily="34" charset="0"/>
              <a:buChar char="•"/>
            </a:pPr>
            <a:r>
              <a:rPr lang="en-US" sz="1200" dirty="0" smtClean="0">
                <a:latin typeface="Arial" pitchFamily="34" charset="0"/>
                <a:cs typeface="Arial" pitchFamily="34" charset="0"/>
              </a:rPr>
              <a:t>State </a:t>
            </a:r>
          </a:p>
          <a:p>
            <a:pPr marL="285750" indent="-285750" algn="just">
              <a:buFont typeface="Arial" pitchFamily="34" charset="0"/>
              <a:buChar char="•"/>
            </a:pPr>
            <a:r>
              <a:rPr lang="en-US" sz="1200" dirty="0" smtClean="0">
                <a:latin typeface="Arial" pitchFamily="34" charset="0"/>
                <a:cs typeface="Arial" pitchFamily="34" charset="0"/>
              </a:rPr>
              <a:t>Crime </a:t>
            </a:r>
          </a:p>
          <a:p>
            <a:pPr marL="285750" indent="-285750" algn="just">
              <a:buFont typeface="Arial" pitchFamily="34" charset="0"/>
              <a:buChar char="•"/>
            </a:pPr>
            <a:r>
              <a:rPr lang="en-US" sz="1200" dirty="0" smtClean="0">
                <a:latin typeface="Arial" pitchFamily="34" charset="0"/>
                <a:cs typeface="Arial" pitchFamily="34" charset="0"/>
              </a:rPr>
              <a:t>Procedure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1115616" y="1268760"/>
            <a:ext cx="7632848" cy="3108543"/>
          </a:xfrm>
          <a:prstGeom prst="rect">
            <a:avLst/>
          </a:prstGeom>
          <a:noFill/>
        </p:spPr>
        <p:txBody>
          <a:bodyPr wrap="square" rtlCol="0">
            <a:spAutoFit/>
          </a:bodyPr>
          <a:lstStyle/>
          <a:p>
            <a:pPr algn="just"/>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pPr algn="just"/>
            <a:endParaRPr lang="es-MX" sz="2800" b="1" dirty="0" smtClean="0">
              <a:latin typeface="Arial" pitchFamily="34" charset="0"/>
              <a:cs typeface="Arial" pitchFamily="34" charset="0"/>
            </a:endParaRPr>
          </a:p>
          <a:p>
            <a:pPr algn="just"/>
            <a:r>
              <a:rPr lang="es-ES" sz="2800" dirty="0" smtClean="0"/>
              <a:t>El alumno analizará </a:t>
            </a:r>
            <a:r>
              <a:rPr lang="es-ES" sz="2800" dirty="0"/>
              <a:t>, explicará  e identificará las fases y la tramitación de los procedimientos de extradición.</a:t>
            </a:r>
            <a:endParaRPr lang="es-MX" sz="2800" dirty="0"/>
          </a:p>
          <a:p>
            <a:pPr algn="just"/>
            <a:r>
              <a:rPr lang="es-ES" sz="2800" dirty="0"/>
              <a:t> </a:t>
            </a:r>
            <a:endParaRPr lang="es-MX" sz="2800" dirty="0"/>
          </a:p>
          <a:p>
            <a:pPr algn="just"/>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5262979"/>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II: LA EXTRADICIÓN </a:t>
            </a:r>
          </a:p>
          <a:p>
            <a:pPr algn="ctr"/>
            <a:endParaRPr lang="es-MX" sz="2800" b="1" dirty="0">
              <a:latin typeface="Arial" pitchFamily="34" charset="0"/>
              <a:cs typeface="Arial" pitchFamily="34" charset="0"/>
            </a:endParaRPr>
          </a:p>
          <a:p>
            <a:r>
              <a:rPr lang="es-MX" sz="2800" b="1" dirty="0" smtClean="0">
                <a:latin typeface="Arial" pitchFamily="34" charset="0"/>
                <a:cs typeface="Arial" pitchFamily="34" charset="0"/>
              </a:rPr>
              <a:t>Tema</a:t>
            </a:r>
            <a:r>
              <a:rPr lang="es-MX" sz="2800" b="1" dirty="0">
                <a:latin typeface="Arial" pitchFamily="34" charset="0"/>
                <a:cs typeface="Arial" pitchFamily="34" charset="0"/>
              </a:rPr>
              <a:t>. 2.1 Definición</a:t>
            </a:r>
          </a:p>
          <a:p>
            <a:r>
              <a:rPr lang="es-MX" sz="2800" b="1" dirty="0">
                <a:latin typeface="Arial" pitchFamily="34" charset="0"/>
                <a:cs typeface="Arial" pitchFamily="34" charset="0"/>
              </a:rPr>
              <a:t>           2.2 Clasificación </a:t>
            </a: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pPr algn="just"/>
            <a:r>
              <a:rPr lang="es-MX" sz="2800" dirty="0" smtClean="0">
                <a:latin typeface="Arial" pitchFamily="34" charset="0"/>
                <a:cs typeface="Arial" pitchFamily="34" charset="0"/>
              </a:rPr>
              <a:t>El alumno podrá analizar el concepto de extradición, así como también sus fundamentos constitucionales, las leyes que lo reglamentan, y los diferentes tipos de extradición. </a:t>
            </a:r>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138773"/>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p>
          <a:p>
            <a:pPr algn="ctr"/>
            <a:r>
              <a:rPr lang="es-MX" sz="4000" b="1" dirty="0" smtClean="0">
                <a:effectLst>
                  <a:outerShdw blurRad="38100" dist="38100" dir="2700000" algn="tl">
                    <a:srgbClr val="000000">
                      <a:alpha val="43137"/>
                    </a:srgbClr>
                  </a:outerShdw>
                </a:effectLst>
                <a:latin typeface="Arial" pitchFamily="34" charset="0"/>
                <a:cs typeface="Arial" pitchFamily="34" charset="0"/>
              </a:rPr>
              <a:t>«EXTRADICIÓN</a:t>
            </a:r>
            <a:r>
              <a:rPr lang="es-MX" sz="2800" b="1" dirty="0" smtClean="0">
                <a:effectLst>
                  <a:outerShdw blurRad="38100" dist="38100" dir="2700000" algn="tl">
                    <a:srgbClr val="000000">
                      <a:alpha val="43137"/>
                    </a:srgbClr>
                  </a:outerShdw>
                </a:effectLst>
                <a:latin typeface="Arial" pitchFamily="34" charset="0"/>
                <a:cs typeface="Arial" pitchFamily="34" charset="0"/>
              </a:rPr>
              <a:t>»</a:t>
            </a:r>
            <a:endParaRPr lang="es-MX" sz="4000" b="1" dirty="0" smtClean="0">
              <a:effectLst>
                <a:outerShdw blurRad="38100" dist="38100" dir="2700000" algn="tl">
                  <a:srgbClr val="000000">
                    <a:alpha val="43137"/>
                  </a:srgbClr>
                </a:outerShdw>
              </a:effectLst>
              <a:latin typeface="Arial" pitchFamily="34" charset="0"/>
              <a:cs typeface="Arial" pitchFamily="34" charset="0"/>
            </a:endParaRPr>
          </a:p>
        </p:txBody>
      </p:sp>
      <p:sp>
        <p:nvSpPr>
          <p:cNvPr id="2" name="1 CuadroTexto"/>
          <p:cNvSpPr txBox="1"/>
          <p:nvPr/>
        </p:nvSpPr>
        <p:spPr>
          <a:xfrm>
            <a:off x="971600" y="1700808"/>
            <a:ext cx="7416824" cy="3970318"/>
          </a:xfrm>
          <a:prstGeom prst="rect">
            <a:avLst/>
          </a:prstGeom>
          <a:noFill/>
        </p:spPr>
        <p:txBody>
          <a:bodyPr wrap="square" rtlCol="0">
            <a:spAutoFit/>
          </a:bodyPr>
          <a:lstStyle/>
          <a:p>
            <a:pPr algn="just"/>
            <a:r>
              <a:rPr lang="es-MX" b="1" dirty="0" smtClean="0"/>
              <a:t>Definición:</a:t>
            </a:r>
          </a:p>
          <a:p>
            <a:pPr algn="just"/>
            <a:r>
              <a:rPr lang="es-MX" dirty="0" smtClean="0"/>
              <a:t>                           </a:t>
            </a:r>
            <a:r>
              <a:rPr lang="es-MX" b="1" dirty="0" smtClean="0"/>
              <a:t>Latín Ex: </a:t>
            </a:r>
            <a:r>
              <a:rPr lang="es-MX" dirty="0" smtClean="0"/>
              <a:t>Fuera</a:t>
            </a:r>
          </a:p>
          <a:p>
            <a:pPr algn="just"/>
            <a:r>
              <a:rPr lang="es-MX" dirty="0" smtClean="0"/>
              <a:t>                           </a:t>
            </a:r>
            <a:r>
              <a:rPr lang="es-MX" b="1" dirty="0" err="1" smtClean="0"/>
              <a:t>Traditio</a:t>
            </a:r>
            <a:r>
              <a:rPr lang="es-MX" b="1" dirty="0" smtClean="0"/>
              <a:t>- </a:t>
            </a:r>
            <a:r>
              <a:rPr lang="es-MX" b="1" dirty="0" err="1" smtClean="0"/>
              <a:t>Onis</a:t>
            </a:r>
            <a:r>
              <a:rPr lang="es-MX" dirty="0" smtClean="0"/>
              <a:t>: Entrega          </a:t>
            </a:r>
            <a:r>
              <a:rPr lang="es-MX" b="1" dirty="0" smtClean="0"/>
              <a:t>ACCIÓN Y EFECTO DE ENTREGAR</a:t>
            </a:r>
          </a:p>
          <a:p>
            <a:pPr algn="just"/>
            <a:endParaRPr lang="es-MX" dirty="0"/>
          </a:p>
          <a:p>
            <a:pPr algn="just"/>
            <a:r>
              <a:rPr lang="es-MX" dirty="0" smtClean="0"/>
              <a:t>Es el acto mediante el cual un Estado hace entrega de una persona refugiada en su territorio a otro Estado que la busca, bien para juzgarla por el delito que se le imputa, bien para cumplir una pena impuesta previamente por los Tribunales de este último Estado. </a:t>
            </a:r>
          </a:p>
          <a:p>
            <a:pPr algn="just"/>
            <a:r>
              <a:rPr lang="es-MX" b="1" dirty="0" smtClean="0"/>
              <a:t>SUJETOS:</a:t>
            </a:r>
          </a:p>
          <a:p>
            <a:pPr marL="285750" indent="-285750" algn="just">
              <a:buFont typeface="Arial" pitchFamily="34" charset="0"/>
              <a:buChar char="•"/>
            </a:pPr>
            <a:r>
              <a:rPr lang="es-MX" dirty="0" smtClean="0"/>
              <a:t>Estado requirente: Solicita al sujeto</a:t>
            </a:r>
          </a:p>
          <a:p>
            <a:pPr marL="285750" indent="-285750" algn="just">
              <a:buFont typeface="Arial" pitchFamily="34" charset="0"/>
              <a:buChar char="•"/>
            </a:pPr>
            <a:r>
              <a:rPr lang="es-MX" dirty="0" smtClean="0"/>
              <a:t>Estado requerido: Lugar donde se encuentra el sujeto extraditado.</a:t>
            </a:r>
          </a:p>
          <a:p>
            <a:pPr marL="285750" indent="-285750" algn="just">
              <a:buFont typeface="Arial" pitchFamily="34" charset="0"/>
              <a:buChar char="•"/>
            </a:pPr>
            <a:r>
              <a:rPr lang="es-MX" dirty="0" smtClean="0"/>
              <a:t>Sujeto extraditado</a:t>
            </a:r>
          </a:p>
          <a:p>
            <a:pPr marL="285750" indent="-285750" algn="just">
              <a:buFont typeface="Arial" pitchFamily="34" charset="0"/>
              <a:buChar char="•"/>
            </a:pPr>
            <a:r>
              <a:rPr lang="es-MX" dirty="0" smtClean="0"/>
              <a:t>Delito </a:t>
            </a:r>
          </a:p>
          <a:p>
            <a:pPr marL="285750" indent="-285750" algn="just">
              <a:buFont typeface="Arial" pitchFamily="34" charset="0"/>
              <a:buChar char="•"/>
            </a:pPr>
            <a:endParaRPr lang="es-MX" dirty="0"/>
          </a:p>
        </p:txBody>
      </p:sp>
      <p:pic>
        <p:nvPicPr>
          <p:cNvPr id="1028" name="Picture 4" descr="E:\EXTRADICION PTM\20100222-urib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332656"/>
            <a:ext cx="1224136" cy="165258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760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71604" y="928670"/>
            <a:ext cx="6286544" cy="923330"/>
          </a:xfrm>
          <a:prstGeom prst="rect">
            <a:avLst/>
          </a:prstGeom>
          <a:noFill/>
        </p:spPr>
        <p:txBody>
          <a:bodyPr>
            <a:spAutoFit/>
          </a:bodyPr>
          <a:lstStyle/>
          <a:p>
            <a:pPr algn="ctr">
              <a:defRPr/>
            </a:pPr>
            <a:r>
              <a:rPr lang="es-E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CLASIFICACIÓN </a:t>
            </a:r>
            <a:endParaRPr lang="es-E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pic>
        <p:nvPicPr>
          <p:cNvPr id="4" name="Picture 2" descr="C:\Users\REGISTRO DEL ESTADO\Pictures\aby\2.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505075"/>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217029"/>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41590" y="500042"/>
            <a:ext cx="8445252" cy="523220"/>
          </a:xfrm>
          <a:prstGeom prst="rect">
            <a:avLst/>
          </a:prstGeom>
          <a:solidFill>
            <a:srgbClr val="7030A0"/>
          </a:solidFill>
        </p:spPr>
        <p:txBody>
          <a:bodyPr>
            <a:spAutoFit/>
          </a:bodyPr>
          <a:lstStyle/>
          <a:p>
            <a:pPr algn="ctr">
              <a:defRPr/>
            </a:pPr>
            <a:r>
              <a:rPr lang="es-ES" sz="2800" b="1" dirty="0" smtClean="0">
                <a:ln w="24500" cmpd="dbl">
                  <a:solidFill>
                    <a:schemeClr val="accent2">
                      <a:shade val="85000"/>
                      <a:satMod val="155000"/>
                    </a:schemeClr>
                  </a:solidFill>
                  <a:prstDash val="solid"/>
                  <a:miter lim="800000"/>
                </a:ln>
                <a:solidFill>
                  <a:schemeClr val="accent2">
                    <a:lumMod val="60000"/>
                    <a:lumOff val="40000"/>
                  </a:schemeClr>
                </a:solidFill>
                <a:effectLst>
                  <a:outerShdw blurRad="38100" dist="38100" dir="7020000" algn="tl">
                    <a:srgbClr val="000000">
                      <a:alpha val="35000"/>
                    </a:srgbClr>
                  </a:outerShdw>
                </a:effectLst>
                <a:latin typeface="Arial" pitchFamily="34" charset="0"/>
                <a:cs typeface="Arial" pitchFamily="34" charset="0"/>
              </a:rPr>
              <a:t>SE CLASIFICA EN: </a:t>
            </a:r>
            <a:endParaRPr lang="es-ES" sz="2800" b="1" dirty="0">
              <a:ln w="24500" cmpd="dbl">
                <a:solidFill>
                  <a:schemeClr val="accent2">
                    <a:shade val="85000"/>
                    <a:satMod val="155000"/>
                  </a:schemeClr>
                </a:solidFill>
                <a:prstDash val="solid"/>
                <a:miter lim="800000"/>
              </a:ln>
              <a:solidFill>
                <a:schemeClr val="accent2">
                  <a:lumMod val="60000"/>
                  <a:lumOff val="40000"/>
                </a:schemeClr>
              </a:solidFill>
              <a:effectLst>
                <a:outerShdw blurRad="38100" dist="38100" dir="7020000" algn="tl">
                  <a:srgbClr val="000000">
                    <a:alpha val="35000"/>
                  </a:srgbClr>
                </a:outerShdw>
              </a:effectLst>
              <a:latin typeface="Arial" pitchFamily="34" charset="0"/>
              <a:cs typeface="Arial" pitchFamily="34" charset="0"/>
            </a:endParaRPr>
          </a:p>
        </p:txBody>
      </p:sp>
      <p:sp>
        <p:nvSpPr>
          <p:cNvPr id="4" name="3 CuadroTexto"/>
          <p:cNvSpPr txBox="1">
            <a:spLocks noChangeArrowheads="1"/>
          </p:cNvSpPr>
          <p:nvPr/>
        </p:nvSpPr>
        <p:spPr bwMode="auto">
          <a:xfrm>
            <a:off x="714375" y="1928813"/>
            <a:ext cx="7429500" cy="5539978"/>
          </a:xfrm>
          <a:prstGeom prst="rect">
            <a:avLst/>
          </a:prstGeom>
          <a:noFill/>
          <a:ln w="9525">
            <a:noFill/>
            <a:miter lim="800000"/>
            <a:headEnd/>
            <a:tailEnd/>
          </a:ln>
        </p:spPr>
        <p:txBody>
          <a:bodyPr>
            <a:spAutoFit/>
          </a:bodyPr>
          <a:lstStyle/>
          <a:p>
            <a:pPr marL="914400" lvl="1" indent="-457200" algn="just">
              <a:buFont typeface="Wingdings" pitchFamily="2" charset="2"/>
              <a:buChar char="§"/>
            </a:pPr>
            <a:endParaRPr lang="es-ES" sz="2800" dirty="0" smtClean="0"/>
          </a:p>
          <a:p>
            <a:pPr marL="914400" lvl="1" indent="-457200" algn="just">
              <a:buFont typeface="Wingdings" pitchFamily="2" charset="2"/>
              <a:buChar char="§"/>
            </a:pPr>
            <a:r>
              <a:rPr lang="es-MX" sz="2800" dirty="0" smtClean="0"/>
              <a:t>INTERNA O INTERESTATAL</a:t>
            </a:r>
          </a:p>
          <a:p>
            <a:pPr marL="914400" lvl="1" indent="-457200" algn="just">
              <a:buFont typeface="Wingdings" pitchFamily="2" charset="2"/>
              <a:buChar char="§"/>
            </a:pPr>
            <a:r>
              <a:rPr lang="es-MX" sz="2800" dirty="0" smtClean="0"/>
              <a:t>INTERNACIONAL </a:t>
            </a:r>
          </a:p>
          <a:p>
            <a:pPr marL="914400" lvl="1" indent="-457200" algn="just">
              <a:buFont typeface="Wingdings" pitchFamily="2" charset="2"/>
              <a:buChar char="§"/>
            </a:pPr>
            <a:r>
              <a:rPr lang="es-MX" sz="2800" dirty="0" smtClean="0"/>
              <a:t>EXTRADICIÓN ACTIVA</a:t>
            </a:r>
          </a:p>
          <a:p>
            <a:pPr marL="914400" lvl="1" indent="-457200" algn="just">
              <a:buFont typeface="Wingdings" pitchFamily="2" charset="2"/>
              <a:buChar char="§"/>
            </a:pPr>
            <a:r>
              <a:rPr lang="es-MX" sz="2800" dirty="0" smtClean="0"/>
              <a:t>EXTRADICIÓN PASIVA</a:t>
            </a:r>
          </a:p>
          <a:p>
            <a:pPr marL="914400" lvl="1" indent="-457200" algn="just">
              <a:buFont typeface="Wingdings" pitchFamily="2" charset="2"/>
              <a:buChar char="§"/>
            </a:pPr>
            <a:r>
              <a:rPr lang="es-MX" sz="2800" dirty="0" smtClean="0"/>
              <a:t>EXTRADICIÓN DEFINITIVA</a:t>
            </a:r>
          </a:p>
          <a:p>
            <a:pPr marL="914400" lvl="1" indent="-457200" algn="just">
              <a:buFont typeface="Wingdings" pitchFamily="2" charset="2"/>
              <a:buChar char="§"/>
            </a:pPr>
            <a:r>
              <a:rPr lang="es-MX" sz="2800" dirty="0" smtClean="0"/>
              <a:t>EXTRADICIÓN TEMPORAL </a:t>
            </a:r>
          </a:p>
          <a:p>
            <a:pPr marL="914400" lvl="1" indent="-457200" algn="just">
              <a:buFont typeface="Wingdings" pitchFamily="2" charset="2"/>
              <a:buChar char="§"/>
            </a:pPr>
            <a:r>
              <a:rPr lang="es-MX" sz="2800" dirty="0" smtClean="0"/>
              <a:t>EXTRADICIÓN VOLUNTARIA O SUMARIA </a:t>
            </a:r>
          </a:p>
          <a:p>
            <a:pPr marL="914400" lvl="1" indent="-457200" algn="just">
              <a:buFont typeface="Wingdings" pitchFamily="2" charset="2"/>
              <a:buChar char="§"/>
            </a:pPr>
            <a:r>
              <a:rPr lang="es-MX" sz="2800" dirty="0" smtClean="0"/>
              <a:t> EXTRADICIÓN DE TRANSITO </a:t>
            </a:r>
          </a:p>
          <a:p>
            <a:pPr marL="914400" lvl="1" indent="-457200" algn="just">
              <a:buFont typeface="Wingdings" pitchFamily="2" charset="2"/>
              <a:buChar char="§"/>
            </a:pPr>
            <a:r>
              <a:rPr lang="es-MX" sz="2800" dirty="0" smtClean="0"/>
              <a:t>RE EXTRADICIÓN </a:t>
            </a:r>
          </a:p>
          <a:p>
            <a:pPr marL="914400" lvl="1" indent="-457200" algn="just">
              <a:buFont typeface="Wingdings" pitchFamily="2" charset="2"/>
              <a:buChar char="§"/>
            </a:pPr>
            <a:endParaRPr lang="es-MX" sz="2800" dirty="0" smtClean="0"/>
          </a:p>
          <a:p>
            <a:pPr marL="914400" lvl="1" indent="-457200" algn="just">
              <a:buFont typeface="Wingdings" pitchFamily="2" charset="2"/>
              <a:buChar char="§"/>
            </a:pPr>
            <a:endParaRPr lang="es-ES_tradnl" sz="2800" dirty="0" smtClean="0"/>
          </a:p>
          <a:p>
            <a:pPr marL="285750" indent="-285750" algn="just">
              <a:buFont typeface="Wingdings" pitchFamily="2" charset="2"/>
              <a:buChar char="§"/>
            </a:pPr>
            <a:endParaRPr lang="es-ES_tradnl" dirty="0"/>
          </a:p>
        </p:txBody>
      </p:sp>
    </p:spTree>
    <p:extLst>
      <p:ext uri="{BB962C8B-B14F-4D97-AF65-F5344CB8AC3E}">
        <p14:creationId xmlns:p14="http://schemas.microsoft.com/office/powerpoint/2010/main" val="1896263723"/>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Text Box 2"/>
          <p:cNvSpPr txBox="1">
            <a:spLocks noChangeArrowheads="1"/>
          </p:cNvSpPr>
          <p:nvPr/>
        </p:nvSpPr>
        <p:spPr bwMode="auto">
          <a:xfrm>
            <a:off x="395536" y="1427713"/>
            <a:ext cx="5112568" cy="2308324"/>
          </a:xfrm>
          <a:prstGeom prst="rect">
            <a:avLst/>
          </a:prstGeom>
          <a:solidFill>
            <a:schemeClr val="folHlink"/>
          </a:solidFill>
          <a:ln w="28575">
            <a:solidFill>
              <a:srgbClr val="00CCFF"/>
            </a:solidFill>
            <a:prstDash val="sysDot"/>
            <a:miter lim="800000"/>
            <a:headEnd/>
            <a:tailEnd/>
          </a:ln>
        </p:spPr>
        <p:txBody>
          <a:bodyPr wrap="square">
            <a:spAutoFit/>
          </a:bodyPr>
          <a:lstStyle/>
          <a:p>
            <a:pPr algn="just">
              <a:spcBef>
                <a:spcPct val="50000"/>
              </a:spcBef>
            </a:pPr>
            <a:r>
              <a:rPr lang="es-ES" b="1" dirty="0" smtClean="0">
                <a:solidFill>
                  <a:schemeClr val="bg1"/>
                </a:solidFill>
              </a:rPr>
              <a:t>INTERNA O INTERESTATAL: </a:t>
            </a:r>
            <a:r>
              <a:rPr lang="es-ES" dirty="0" smtClean="0">
                <a:solidFill>
                  <a:schemeClr val="bg1"/>
                </a:solidFill>
              </a:rPr>
              <a:t>Aparece en los sistemas federales como el mexicano, en el que las entidades federativas cumplen determinadas obligaciones a nivel nacional  con el fin de evitar que los delitos queden sin castigo cuando el individuo que cometió un delito , en un Edo. De la Republica Mexicana, traspasa las fronteras del mismo para refugiarse en otro Estado. </a:t>
            </a:r>
          </a:p>
        </p:txBody>
      </p:sp>
      <p:sp>
        <p:nvSpPr>
          <p:cNvPr id="361475" name="Text Box 3"/>
          <p:cNvSpPr txBox="1">
            <a:spLocks noChangeArrowheads="1"/>
          </p:cNvSpPr>
          <p:nvPr/>
        </p:nvSpPr>
        <p:spPr bwMode="auto">
          <a:xfrm>
            <a:off x="6084168" y="1844824"/>
            <a:ext cx="2663825" cy="3416320"/>
          </a:xfrm>
          <a:prstGeom prst="rect">
            <a:avLst/>
          </a:prstGeom>
          <a:solidFill>
            <a:srgbClr val="CC99FF"/>
          </a:solidFill>
          <a:ln w="31750">
            <a:solidFill>
              <a:srgbClr val="99CC00"/>
            </a:solidFill>
            <a:miter lim="800000"/>
            <a:headEnd/>
            <a:tailEnd/>
          </a:ln>
        </p:spPr>
        <p:txBody>
          <a:bodyPr>
            <a:spAutoFit/>
          </a:bodyPr>
          <a:lstStyle/>
          <a:p>
            <a:pPr algn="just">
              <a:spcBef>
                <a:spcPct val="50000"/>
              </a:spcBef>
            </a:pPr>
            <a:r>
              <a:rPr lang="es-ES" b="1" dirty="0" smtClean="0"/>
              <a:t>INTERNACIONAL: </a:t>
            </a:r>
            <a:r>
              <a:rPr lang="es-ES" dirty="0" smtClean="0"/>
              <a:t>Se  Presenta cuando un individuo presunto responsable de un delito, se refugia  en un país que no posee jurisdicción sobre el, la extradición se solicita para la entrega del individuo al país donde cometió el delito para que pueda ser juzgad o para que cumpla su condena. </a:t>
            </a:r>
            <a:endParaRPr lang="es-ES" dirty="0"/>
          </a:p>
        </p:txBody>
      </p:sp>
      <p:sp>
        <p:nvSpPr>
          <p:cNvPr id="361477" name="Text Box 5"/>
          <p:cNvSpPr txBox="1">
            <a:spLocks noChangeArrowheads="1"/>
          </p:cNvSpPr>
          <p:nvPr/>
        </p:nvSpPr>
        <p:spPr bwMode="auto">
          <a:xfrm>
            <a:off x="1908175" y="306532"/>
            <a:ext cx="5328121" cy="646331"/>
          </a:xfrm>
          <a:prstGeom prst="rect">
            <a:avLst/>
          </a:prstGeom>
          <a:solidFill>
            <a:srgbClr val="33CCCC"/>
          </a:solidFill>
          <a:ln w="25400" cap="rnd">
            <a:solidFill>
              <a:srgbClr val="FF00FF"/>
            </a:solidFill>
            <a:prstDash val="sysDot"/>
            <a:miter lim="800000"/>
            <a:headEnd/>
            <a:tailEnd/>
          </a:ln>
        </p:spPr>
        <p:txBody>
          <a:bodyPr wrap="square">
            <a:spAutoFit/>
          </a:bodyPr>
          <a:lstStyle/>
          <a:p>
            <a:pPr>
              <a:spcBef>
                <a:spcPct val="50000"/>
              </a:spcBef>
            </a:pPr>
            <a:r>
              <a:rPr lang="es-ES" dirty="0" smtClean="0"/>
              <a:t>La doctrina contempla diversas formas de extradición, pero principalmente   será :</a:t>
            </a:r>
            <a:endParaRPr lang="es-ES" dirty="0"/>
          </a:p>
        </p:txBody>
      </p:sp>
      <p:sp>
        <p:nvSpPr>
          <p:cNvPr id="361478" name="Line 6"/>
          <p:cNvSpPr>
            <a:spLocks noChangeShapeType="1"/>
          </p:cNvSpPr>
          <p:nvPr/>
        </p:nvSpPr>
        <p:spPr bwMode="auto">
          <a:xfrm flipH="1">
            <a:off x="2411758" y="868308"/>
            <a:ext cx="360201" cy="523878"/>
          </a:xfrm>
          <a:prstGeom prst="line">
            <a:avLst/>
          </a:prstGeom>
          <a:noFill/>
          <a:ln w="50800">
            <a:solidFill>
              <a:srgbClr val="993366"/>
            </a:solidFill>
            <a:prstDash val="lgDashDotDot"/>
            <a:round/>
            <a:headEnd/>
            <a:tailEnd type="triangle" w="med" len="med"/>
          </a:ln>
        </p:spPr>
        <p:txBody>
          <a:bodyPr/>
          <a:lstStyle/>
          <a:p>
            <a:endParaRPr lang="en-US" dirty="0"/>
          </a:p>
        </p:txBody>
      </p:sp>
      <p:sp>
        <p:nvSpPr>
          <p:cNvPr id="361479" name="Line 7"/>
          <p:cNvSpPr>
            <a:spLocks noChangeShapeType="1"/>
          </p:cNvSpPr>
          <p:nvPr/>
        </p:nvSpPr>
        <p:spPr bwMode="auto">
          <a:xfrm>
            <a:off x="5611091" y="1011382"/>
            <a:ext cx="1625205" cy="380804"/>
          </a:xfrm>
          <a:prstGeom prst="line">
            <a:avLst/>
          </a:prstGeom>
          <a:noFill/>
          <a:ln w="50800">
            <a:solidFill>
              <a:srgbClr val="993366"/>
            </a:solidFill>
            <a:prstDash val="lgDashDotDot"/>
            <a:round/>
            <a:headEnd/>
            <a:tailEnd type="triangle" w="med" len="med"/>
          </a:ln>
        </p:spPr>
        <p:txBody>
          <a:bodyPr/>
          <a:lstStyle/>
          <a:p>
            <a:endParaRPr lang="en-US" dirty="0"/>
          </a:p>
        </p:txBody>
      </p:sp>
      <p:sp>
        <p:nvSpPr>
          <p:cNvPr id="2" name="1 CuadroTexto"/>
          <p:cNvSpPr txBox="1"/>
          <p:nvPr/>
        </p:nvSpPr>
        <p:spPr>
          <a:xfrm>
            <a:off x="2591858" y="4365104"/>
            <a:ext cx="3147837" cy="369332"/>
          </a:xfrm>
          <a:prstGeom prst="rect">
            <a:avLst/>
          </a:prstGeom>
          <a:noFill/>
        </p:spPr>
        <p:txBody>
          <a:bodyPr wrap="square" rtlCol="0">
            <a:spAutoFit/>
          </a:bodyPr>
          <a:lstStyle/>
          <a:p>
            <a:r>
              <a:rPr lang="es-MX" dirty="0" smtClean="0">
                <a:hlinkClick r:id="rId2" action="ppaction://hlinkfile"/>
              </a:rPr>
              <a:t>ART. 119 CONSTITUCIONAL </a:t>
            </a:r>
            <a:endParaRPr lang="es-MX" dirty="0"/>
          </a:p>
        </p:txBody>
      </p:sp>
      <p:pic>
        <p:nvPicPr>
          <p:cNvPr id="12" name="Picture 2" descr="E:\EXTRADICION PTM\image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5312908"/>
            <a:ext cx="2663825" cy="1289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2429764"/>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361477"/>
                                        </p:tgtEl>
                                        <p:attrNameLst>
                                          <p:attrName>style.visibility</p:attrName>
                                        </p:attrNameLst>
                                      </p:cBhvr>
                                      <p:to>
                                        <p:strVal val="visible"/>
                                      </p:to>
                                    </p:set>
                                    <p:anim calcmode="lin" valueType="num">
                                      <p:cBhvr>
                                        <p:cTn id="7" dur="1000" fill="hold"/>
                                        <p:tgtEl>
                                          <p:spTgt spid="361477"/>
                                        </p:tgtEl>
                                        <p:attrNameLst>
                                          <p:attrName>ppt_w</p:attrName>
                                        </p:attrNameLst>
                                      </p:cBhvr>
                                      <p:tavLst>
                                        <p:tav tm="0">
                                          <p:val>
                                            <p:fltVal val="0"/>
                                          </p:val>
                                        </p:tav>
                                        <p:tav tm="100000">
                                          <p:val>
                                            <p:strVal val="#ppt_w"/>
                                          </p:val>
                                        </p:tav>
                                      </p:tavLst>
                                    </p:anim>
                                    <p:anim calcmode="lin" valueType="num">
                                      <p:cBhvr>
                                        <p:cTn id="8" dur="1000" fill="hold"/>
                                        <p:tgtEl>
                                          <p:spTgt spid="361477"/>
                                        </p:tgtEl>
                                        <p:attrNameLst>
                                          <p:attrName>ppt_h</p:attrName>
                                        </p:attrNameLst>
                                      </p:cBhvr>
                                      <p:tavLst>
                                        <p:tav tm="0">
                                          <p:val>
                                            <p:fltVal val="0"/>
                                          </p:val>
                                        </p:tav>
                                        <p:tav tm="100000">
                                          <p:val>
                                            <p:strVal val="#ppt_h"/>
                                          </p:val>
                                        </p:tav>
                                      </p:tavLst>
                                    </p:anim>
                                    <p:anim calcmode="lin" valueType="num">
                                      <p:cBhvr>
                                        <p:cTn id="9" dur="1000" fill="hold"/>
                                        <p:tgtEl>
                                          <p:spTgt spid="361477"/>
                                        </p:tgtEl>
                                        <p:attrNameLst>
                                          <p:attrName>style.rotation</p:attrName>
                                        </p:attrNameLst>
                                      </p:cBhvr>
                                      <p:tavLst>
                                        <p:tav tm="0">
                                          <p:val>
                                            <p:fltVal val="90"/>
                                          </p:val>
                                        </p:tav>
                                        <p:tav tm="100000">
                                          <p:val>
                                            <p:fltVal val="0"/>
                                          </p:val>
                                        </p:tav>
                                      </p:tavLst>
                                    </p:anim>
                                    <p:animEffect transition="in" filter="fade">
                                      <p:cBhvr>
                                        <p:cTn id="10" dur="1000"/>
                                        <p:tgtEl>
                                          <p:spTgt spid="36147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61478"/>
                                        </p:tgtEl>
                                        <p:attrNameLst>
                                          <p:attrName>style.visibility</p:attrName>
                                        </p:attrNameLst>
                                      </p:cBhvr>
                                      <p:to>
                                        <p:strVal val="visible"/>
                                      </p:to>
                                    </p:set>
                                    <p:animEffect transition="in" filter="dissolve">
                                      <p:cBhvr>
                                        <p:cTn id="15" dur="500"/>
                                        <p:tgtEl>
                                          <p:spTgt spid="36147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361474"/>
                                        </p:tgtEl>
                                        <p:attrNameLst>
                                          <p:attrName>style.visibility</p:attrName>
                                        </p:attrNameLst>
                                      </p:cBhvr>
                                      <p:to>
                                        <p:strVal val="visible"/>
                                      </p:to>
                                    </p:set>
                                    <p:anim calcmode="lin" valueType="num">
                                      <p:cBhvr>
                                        <p:cTn id="20" dur="1000" fill="hold"/>
                                        <p:tgtEl>
                                          <p:spTgt spid="361474"/>
                                        </p:tgtEl>
                                        <p:attrNameLst>
                                          <p:attrName>ppt_w</p:attrName>
                                        </p:attrNameLst>
                                      </p:cBhvr>
                                      <p:tavLst>
                                        <p:tav tm="0">
                                          <p:val>
                                            <p:strVal val="#ppt_w*0.70"/>
                                          </p:val>
                                        </p:tav>
                                        <p:tav tm="100000">
                                          <p:val>
                                            <p:strVal val="#ppt_w"/>
                                          </p:val>
                                        </p:tav>
                                      </p:tavLst>
                                    </p:anim>
                                    <p:anim calcmode="lin" valueType="num">
                                      <p:cBhvr>
                                        <p:cTn id="21" dur="1000" fill="hold"/>
                                        <p:tgtEl>
                                          <p:spTgt spid="361474"/>
                                        </p:tgtEl>
                                        <p:attrNameLst>
                                          <p:attrName>ppt_h</p:attrName>
                                        </p:attrNameLst>
                                      </p:cBhvr>
                                      <p:tavLst>
                                        <p:tav tm="0">
                                          <p:val>
                                            <p:strVal val="#ppt_h"/>
                                          </p:val>
                                        </p:tav>
                                        <p:tav tm="100000">
                                          <p:val>
                                            <p:strVal val="#ppt_h"/>
                                          </p:val>
                                        </p:tav>
                                      </p:tavLst>
                                    </p:anim>
                                    <p:animEffect transition="in" filter="fade">
                                      <p:cBhvr>
                                        <p:cTn id="22" dur="1000"/>
                                        <p:tgtEl>
                                          <p:spTgt spid="361474"/>
                                        </p:tgtEl>
                                      </p:cBhvr>
                                    </p:animEffect>
                                  </p:childTnLst>
                                </p:cTn>
                              </p:par>
                            </p:childTnLst>
                          </p:cTn>
                        </p:par>
                      </p:childTnLst>
                    </p:cTn>
                  </p:par>
                  <p:par>
                    <p:cTn id="23" fill="hold">
                      <p:stCondLst>
                        <p:cond delay="indefinite"/>
                      </p:stCondLst>
                      <p:childTnLst>
                        <p:par>
                          <p:cTn id="24" fill="hold">
                            <p:stCondLst>
                              <p:cond delay="0"/>
                            </p:stCondLst>
                            <p:childTnLst>
                              <p:par>
                                <p:cTn id="25" presetID="34" presetClass="entr" presetSubtype="0" fill="hold" grpId="0" nodeType="clickEffect">
                                  <p:stCondLst>
                                    <p:cond delay="0"/>
                                  </p:stCondLst>
                                  <p:childTnLst>
                                    <p:set>
                                      <p:cBhvr>
                                        <p:cTn id="26" dur="1" fill="hold">
                                          <p:stCondLst>
                                            <p:cond delay="0"/>
                                          </p:stCondLst>
                                        </p:cTn>
                                        <p:tgtEl>
                                          <p:spTgt spid="361479"/>
                                        </p:tgtEl>
                                        <p:attrNameLst>
                                          <p:attrName>style.visibility</p:attrName>
                                        </p:attrNameLst>
                                      </p:cBhvr>
                                      <p:to>
                                        <p:strVal val="visible"/>
                                      </p:to>
                                    </p:set>
                                    <p:anim from="(-#ppt_w/2)" to="(#ppt_x)" calcmode="lin" valueType="num">
                                      <p:cBhvr>
                                        <p:cTn id="27" dur="600" fill="hold">
                                          <p:stCondLst>
                                            <p:cond delay="0"/>
                                          </p:stCondLst>
                                        </p:cTn>
                                        <p:tgtEl>
                                          <p:spTgt spid="361479"/>
                                        </p:tgtEl>
                                        <p:attrNameLst>
                                          <p:attrName>ppt_x</p:attrName>
                                        </p:attrNameLst>
                                      </p:cBhvr>
                                    </p:anim>
                                    <p:anim from="0" to="-1.0" calcmode="lin" valueType="num">
                                      <p:cBhvr>
                                        <p:cTn id="28" dur="200" decel="50000" autoRev="1" fill="hold">
                                          <p:stCondLst>
                                            <p:cond delay="600"/>
                                          </p:stCondLst>
                                        </p:cTn>
                                        <p:tgtEl>
                                          <p:spTgt spid="361479"/>
                                        </p:tgtEl>
                                        <p:attrNameLst>
                                          <p:attrName>xshear</p:attrName>
                                        </p:attrNameLst>
                                      </p:cBhvr>
                                    </p:anim>
                                    <p:animScale>
                                      <p:cBhvr>
                                        <p:cTn id="29" dur="200" decel="100000" autoRev="1" fill="hold">
                                          <p:stCondLst>
                                            <p:cond delay="600"/>
                                          </p:stCondLst>
                                        </p:cTn>
                                        <p:tgtEl>
                                          <p:spTgt spid="361479"/>
                                        </p:tgtEl>
                                      </p:cBhvr>
                                      <p:from x="100000" y="100000"/>
                                      <p:to x="80000" y="100000"/>
                                    </p:animScale>
                                    <p:anim by="(#ppt_h/3+#ppt_w*0.1)" calcmode="lin" valueType="num">
                                      <p:cBhvr additive="sum">
                                        <p:cTn id="30" dur="200" decel="100000" autoRev="1" fill="hold">
                                          <p:stCondLst>
                                            <p:cond delay="600"/>
                                          </p:stCondLst>
                                        </p:cTn>
                                        <p:tgtEl>
                                          <p:spTgt spid="361479"/>
                                        </p:tgtEl>
                                        <p:attrNameLst>
                                          <p:attrName>ppt_x</p:attrName>
                                        </p:attrNameLst>
                                      </p:cBhvr>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61475"/>
                                        </p:tgtEl>
                                        <p:attrNameLst>
                                          <p:attrName>style.visibility</p:attrName>
                                        </p:attrNameLst>
                                      </p:cBhvr>
                                      <p:to>
                                        <p:strVal val="visible"/>
                                      </p:to>
                                    </p:set>
                                    <p:animEffect transition="in" filter="blinds(horizontal)">
                                      <p:cBhvr>
                                        <p:cTn id="35" dur="500"/>
                                        <p:tgtEl>
                                          <p:spTgt spid="361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4" grpId="0" animBg="1"/>
      <p:bldP spid="361475" grpId="0" animBg="1"/>
      <p:bldP spid="361477" grpId="0" animBg="1"/>
      <p:bldP spid="361478" grpId="0" animBg="1"/>
      <p:bldP spid="36147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Pergamino horizontal"/>
          <p:cNvSpPr/>
          <p:nvPr/>
        </p:nvSpPr>
        <p:spPr>
          <a:xfrm>
            <a:off x="251520" y="116632"/>
            <a:ext cx="8463855" cy="6552728"/>
          </a:xfrm>
          <a:prstGeom prst="horizontalScroll">
            <a:avLst/>
          </a:prstGeom>
          <a:solidFill>
            <a:schemeClr val="accent5">
              <a:lumMod val="40000"/>
              <a:lumOff val="60000"/>
            </a:schemeClr>
          </a:solidFill>
          <a:ln>
            <a:solidFill>
              <a:srgbClr val="1A1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3" name="2 Rectángulo"/>
          <p:cNvSpPr/>
          <p:nvPr/>
        </p:nvSpPr>
        <p:spPr>
          <a:xfrm>
            <a:off x="1187624" y="1026931"/>
            <a:ext cx="280831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s-E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hlinkClick r:id="rId2" action="ppaction://hlinkfile"/>
              </a:rPr>
              <a:t>EXTRADICIÓN  ACTIVA </a:t>
            </a:r>
            <a:endParaRPr lang="es-E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3 CuadroTexto"/>
          <p:cNvSpPr txBox="1"/>
          <p:nvPr/>
        </p:nvSpPr>
        <p:spPr>
          <a:xfrm>
            <a:off x="899592" y="1988840"/>
            <a:ext cx="3168352" cy="3416320"/>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just"/>
            <a:r>
              <a:rPr lang="es-MX" dirty="0" smtClean="0">
                <a:solidFill>
                  <a:schemeClr val="tx2">
                    <a:lumMod val="10000"/>
                  </a:schemeClr>
                </a:solidFill>
              </a:rPr>
              <a:t>Se presenta cuando el Estado Requirente hace la petición formal de la Extradición al Estado requerido para la entrega de un individuo presunto responsable de  un delito el cual se encuentra refugiado en el  territorio del  Estado requerido, con el objeto de que tal individuo sea sometido a un proceso  o para que cumpla una condena . </a:t>
            </a:r>
            <a:endParaRPr lang="es-MX" dirty="0">
              <a:solidFill>
                <a:schemeClr val="tx2">
                  <a:lumMod val="10000"/>
                </a:schemeClr>
              </a:solidFill>
            </a:endParaRPr>
          </a:p>
        </p:txBody>
      </p:sp>
      <p:sp>
        <p:nvSpPr>
          <p:cNvPr id="5" name="4 Rectángulo"/>
          <p:cNvSpPr/>
          <p:nvPr/>
        </p:nvSpPr>
        <p:spPr>
          <a:xfrm>
            <a:off x="4644008" y="1026931"/>
            <a:ext cx="280831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s-E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hlinkClick r:id="rId2" action="ppaction://hlinkfile"/>
              </a:rPr>
              <a:t>EXTRADICIÓN  PASIVA </a:t>
            </a:r>
            <a:endParaRPr lang="es-E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5 CuadroTexto"/>
          <p:cNvSpPr txBox="1"/>
          <p:nvPr/>
        </p:nvSpPr>
        <p:spPr>
          <a:xfrm>
            <a:off x="4483447" y="1952936"/>
            <a:ext cx="3168352" cy="3416320"/>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just"/>
            <a:r>
              <a:rPr lang="es-MX" dirty="0" smtClean="0">
                <a:solidFill>
                  <a:schemeClr val="tx2">
                    <a:lumMod val="10000"/>
                  </a:schemeClr>
                </a:solidFill>
              </a:rPr>
              <a:t>Es la entrega que el Estado requerido hace al Estado requirente de un individuo que se considera que cometió un delito, y el cual se refugio en el Estado  requerido. «La observancia por el Estado requerido del procedimiento necesario  para determinar si es procedente la entrega de la persona o la petición que hizo el Estado requirente. </a:t>
            </a:r>
            <a:endParaRPr lang="es-MX" dirty="0">
              <a:solidFill>
                <a:schemeClr val="tx2">
                  <a:lumMod val="10000"/>
                </a:schemeClr>
              </a:solidFill>
            </a:endParaRPr>
          </a:p>
        </p:txBody>
      </p:sp>
    </p:spTree>
    <p:extLst>
      <p:ext uri="{BB962C8B-B14F-4D97-AF65-F5344CB8AC3E}">
        <p14:creationId xmlns:p14="http://schemas.microsoft.com/office/powerpoint/2010/main" val="285330714"/>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TotalTime>
  <Words>1050</Words>
  <Application>Microsoft Office PowerPoint</Application>
  <PresentationFormat>Presentación en pantalla (4:3)</PresentationFormat>
  <Paragraphs>94</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Usuario</cp:lastModifiedBy>
  <cp:revision>29</cp:revision>
  <dcterms:created xsi:type="dcterms:W3CDTF">2012-08-07T16:35:15Z</dcterms:created>
  <dcterms:modified xsi:type="dcterms:W3CDTF">2014-03-24T20:21:56Z</dcterms:modified>
</cp:coreProperties>
</file>